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78" r:id="rId8"/>
    <p:sldId id="279" r:id="rId9"/>
    <p:sldId id="280" r:id="rId10"/>
    <p:sldId id="261" r:id="rId11"/>
    <p:sldId id="281" r:id="rId12"/>
    <p:sldId id="275" r:id="rId13"/>
    <p:sldId id="282" r:id="rId14"/>
    <p:sldId id="28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BF31F-1046-49C0-A1E5-E71A8B07FE7B}" v="2" dt="2020-07-02T13:29:39.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7/2/2020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124" y="2605849"/>
            <a:ext cx="9495693" cy="1646302"/>
          </a:xfrm>
        </p:spPr>
        <p:txBody>
          <a:bodyPr/>
          <a:lstStyle/>
          <a:p>
            <a:r>
              <a:rPr lang="en-GB" dirty="0"/>
              <a:t>Fairfields Primary School</a:t>
            </a:r>
            <a:br>
              <a:rPr lang="en-GB" dirty="0"/>
            </a:br>
            <a:r>
              <a:rPr lang="en-GB" dirty="0"/>
              <a:t>Early Years Foundation Stage – </a:t>
            </a:r>
            <a:br>
              <a:rPr lang="en-GB" dirty="0"/>
            </a:br>
            <a:r>
              <a:rPr lang="en-GB" dirty="0"/>
              <a:t>Transition  and Induction</a:t>
            </a:r>
          </a:p>
        </p:txBody>
      </p:sp>
      <p:pic>
        <p:nvPicPr>
          <p:cNvPr id="1026"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925" y="479155"/>
            <a:ext cx="4782185" cy="12433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074251" y="4732845"/>
            <a:ext cx="7487071" cy="809826"/>
          </a:xfrm>
          <a:prstGeom prst="rect">
            <a:avLst/>
          </a:prstGeom>
        </p:spPr>
      </p:pic>
    </p:spTree>
    <p:extLst>
      <p:ext uri="{BB962C8B-B14F-4D97-AF65-F5344CB8AC3E}">
        <p14:creationId xmlns:p14="http://schemas.microsoft.com/office/powerpoint/2010/main" val="405893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213930"/>
            <a:ext cx="8596668" cy="1320800"/>
          </a:xfrm>
        </p:spPr>
        <p:txBody>
          <a:bodyPr>
            <a:normAutofit fontScale="90000"/>
          </a:bodyPr>
          <a:lstStyle/>
          <a:p>
            <a:r>
              <a:rPr lang="en-US" dirty="0"/>
              <a:t>I</a:t>
            </a:r>
            <a:r>
              <a:rPr lang="en-GB" dirty="0"/>
              <a:t>n the Autumn Term (parent information events):</a:t>
            </a:r>
            <a:br>
              <a:rPr lang="en-GB" dirty="0"/>
            </a:br>
            <a:endParaRPr lang="en-GB" dirty="0"/>
          </a:p>
        </p:txBody>
      </p:sp>
      <p:sp>
        <p:nvSpPr>
          <p:cNvPr id="4" name="Content Placeholder 2">
            <a:extLst>
              <a:ext uri="{FF2B5EF4-FFF2-40B4-BE49-F238E27FC236}">
                <a16:creationId xmlns:a16="http://schemas.microsoft.com/office/drawing/2014/main" id="{BC569C2F-4F51-453D-B947-8B7072D94AF8}"/>
              </a:ext>
            </a:extLst>
          </p:cNvPr>
          <p:cNvSpPr>
            <a:spLocks noGrp="1"/>
          </p:cNvSpPr>
          <p:nvPr>
            <p:ph idx="1"/>
          </p:nvPr>
        </p:nvSpPr>
        <p:spPr>
          <a:xfrm>
            <a:off x="677334" y="2534730"/>
            <a:ext cx="10109936" cy="4927600"/>
          </a:xfrm>
        </p:spPr>
        <p:txBody>
          <a:bodyPr>
            <a:normAutofit/>
          </a:bodyPr>
          <a:lstStyle/>
          <a:p>
            <a:r>
              <a:rPr lang="en-US" sz="2200" dirty="0"/>
              <a:t>Introduction to the Early Years Foundation Stage:</a:t>
            </a:r>
            <a:br>
              <a:rPr lang="en-US" sz="2200" dirty="0"/>
            </a:br>
            <a:r>
              <a:rPr lang="en-US" sz="2200" dirty="0"/>
              <a:t>7 areas of learning</a:t>
            </a:r>
            <a:br>
              <a:rPr lang="en-US" sz="2200" dirty="0"/>
            </a:br>
            <a:r>
              <a:rPr lang="en-US" sz="2200" dirty="0"/>
              <a:t>Characteristics of Learning</a:t>
            </a:r>
            <a:br>
              <a:rPr lang="en-US" sz="2200" dirty="0"/>
            </a:br>
            <a:r>
              <a:rPr lang="en-US" sz="2200" dirty="0"/>
              <a:t>Purple Learner Challenges</a:t>
            </a:r>
          </a:p>
          <a:p>
            <a:r>
              <a:rPr lang="en-US" sz="2200" dirty="0"/>
              <a:t>Supporting your child’s learning at home</a:t>
            </a:r>
          </a:p>
          <a:p>
            <a:r>
              <a:rPr lang="en-US" sz="2200" dirty="0"/>
              <a:t>Reading and phonics workshops</a:t>
            </a:r>
          </a:p>
          <a:p>
            <a:endParaRPr lang="en-US" sz="2200" dirty="0"/>
          </a:p>
          <a:p>
            <a:pPr marL="0" indent="0">
              <a:buNone/>
            </a:pPr>
            <a:r>
              <a:rPr lang="en-US" sz="2200" dirty="0"/>
              <a:t>Dates for these workshops will be communicated closer to the time.</a:t>
            </a:r>
          </a:p>
          <a:p>
            <a:endParaRPr lang="en-US" dirty="0"/>
          </a:p>
        </p:txBody>
      </p:sp>
      <p:pic>
        <p:nvPicPr>
          <p:cNvPr id="5" name="Picture 4">
            <a:extLst>
              <a:ext uri="{FF2B5EF4-FFF2-40B4-BE49-F238E27FC236}">
                <a16:creationId xmlns:a16="http://schemas.microsoft.com/office/drawing/2014/main" id="{7812311A-EA27-4EA3-88EC-8F5C69699280}"/>
              </a:ext>
            </a:extLst>
          </p:cNvPr>
          <p:cNvPicPr>
            <a:picLocks noChangeAspect="1"/>
          </p:cNvPicPr>
          <p:nvPr/>
        </p:nvPicPr>
        <p:blipFill>
          <a:blip r:embed="rId2"/>
          <a:stretch>
            <a:fillRect/>
          </a:stretch>
        </p:blipFill>
        <p:spPr>
          <a:xfrm>
            <a:off x="9661386" y="186996"/>
            <a:ext cx="2201578" cy="2053869"/>
          </a:xfrm>
          <a:prstGeom prst="rect">
            <a:avLst/>
          </a:prstGeom>
        </p:spPr>
      </p:pic>
      <p:pic>
        <p:nvPicPr>
          <p:cNvPr id="7" name="Picture 2" descr="Fairfields Primary School">
            <a:extLst>
              <a:ext uri="{FF2B5EF4-FFF2-40B4-BE49-F238E27FC236}">
                <a16:creationId xmlns:a16="http://schemas.microsoft.com/office/drawing/2014/main" id="{BD4F0285-C916-4EEC-894F-B49F31C76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39" y="175874"/>
            <a:ext cx="3065927" cy="79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81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563B-8944-4298-A9F9-08DCB6617974}"/>
              </a:ext>
            </a:extLst>
          </p:cNvPr>
          <p:cNvSpPr>
            <a:spLocks noGrp="1"/>
          </p:cNvSpPr>
          <p:nvPr>
            <p:ph type="title"/>
          </p:nvPr>
        </p:nvSpPr>
        <p:spPr/>
        <p:txBody>
          <a:bodyPr/>
          <a:lstStyle/>
          <a:p>
            <a:pPr algn="ctr"/>
            <a:r>
              <a:rPr lang="en-US" dirty="0"/>
              <a:t>Question and Answer Session</a:t>
            </a:r>
            <a:endParaRPr lang="en-GB" dirty="0"/>
          </a:p>
        </p:txBody>
      </p:sp>
      <p:sp>
        <p:nvSpPr>
          <p:cNvPr id="3" name="Content Placeholder 2">
            <a:extLst>
              <a:ext uri="{FF2B5EF4-FFF2-40B4-BE49-F238E27FC236}">
                <a16:creationId xmlns:a16="http://schemas.microsoft.com/office/drawing/2014/main" id="{FB0E925D-439D-42A1-80A5-D6D00A1450CC}"/>
              </a:ext>
            </a:extLst>
          </p:cNvPr>
          <p:cNvSpPr>
            <a:spLocks noGrp="1"/>
          </p:cNvSpPr>
          <p:nvPr>
            <p:ph idx="1"/>
          </p:nvPr>
        </p:nvSpPr>
        <p:spPr/>
        <p:txBody>
          <a:bodyPr>
            <a:normAutofit/>
          </a:bodyPr>
          <a:lstStyle/>
          <a:p>
            <a:pPr marL="0" indent="0" algn="ctr">
              <a:buNone/>
            </a:pPr>
            <a:r>
              <a:rPr lang="en-US" sz="2200" dirty="0"/>
              <a:t>Thursday 9</a:t>
            </a:r>
            <a:r>
              <a:rPr lang="en-US" sz="2200" baseline="30000" dirty="0"/>
              <a:t>th</a:t>
            </a:r>
            <a:r>
              <a:rPr lang="en-US" sz="2200" dirty="0"/>
              <a:t> July at 17:45pm</a:t>
            </a:r>
            <a:br>
              <a:rPr lang="en-US" sz="2200" dirty="0"/>
            </a:br>
            <a:endParaRPr lang="en-US" sz="2200" dirty="0"/>
          </a:p>
          <a:p>
            <a:pPr marL="0" indent="0" algn="ctr">
              <a:buNone/>
            </a:pPr>
            <a:r>
              <a:rPr lang="en-GB" sz="2200" b="1" dirty="0"/>
              <a:t>Meeting ID: 873 7579 7174 </a:t>
            </a:r>
            <a:br>
              <a:rPr lang="en-GB" sz="2200" b="1" dirty="0"/>
            </a:br>
            <a:r>
              <a:rPr lang="en-GB" sz="2200" b="1" dirty="0"/>
              <a:t>Password: Reception </a:t>
            </a:r>
            <a:endParaRPr lang="en-GB" sz="2200" dirty="0"/>
          </a:p>
        </p:txBody>
      </p:sp>
    </p:spTree>
    <p:extLst>
      <p:ext uri="{BB962C8B-B14F-4D97-AF65-F5344CB8AC3E}">
        <p14:creationId xmlns:p14="http://schemas.microsoft.com/office/powerpoint/2010/main" val="384228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213931"/>
            <a:ext cx="8596668" cy="740898"/>
          </a:xfrm>
        </p:spPr>
        <p:txBody>
          <a:bodyPr>
            <a:normAutofit fontScale="90000"/>
          </a:bodyPr>
          <a:lstStyle/>
          <a:p>
            <a:pPr algn="ctr"/>
            <a:r>
              <a:rPr lang="en-US" altLang="en-US" dirty="0"/>
              <a:t>Transitions </a:t>
            </a:r>
            <a:br>
              <a:rPr lang="en-GB" altLang="en-US" dirty="0"/>
            </a:br>
            <a:endParaRPr lang="en-GB" dirty="0"/>
          </a:p>
        </p:txBody>
      </p:sp>
      <p:sp>
        <p:nvSpPr>
          <p:cNvPr id="3" name="Content Placeholder 2"/>
          <p:cNvSpPr>
            <a:spLocks noGrp="1"/>
          </p:cNvSpPr>
          <p:nvPr>
            <p:ph idx="1"/>
          </p:nvPr>
        </p:nvSpPr>
        <p:spPr/>
        <p:txBody>
          <a:bodyPr>
            <a:normAutofit fontScale="92500" lnSpcReduction="10000"/>
          </a:bodyPr>
          <a:lstStyle/>
          <a:p>
            <a:r>
              <a:rPr lang="en-US" dirty="0"/>
              <a:t>There are two types of transitions: </a:t>
            </a:r>
            <a:r>
              <a:rPr lang="en-US" dirty="0">
                <a:solidFill>
                  <a:schemeClr val="accent1">
                    <a:lumMod val="60000"/>
                    <a:lumOff val="40000"/>
                  </a:schemeClr>
                </a:solidFill>
              </a:rPr>
              <a:t>horizontal</a:t>
            </a:r>
            <a:r>
              <a:rPr lang="en-US" dirty="0"/>
              <a:t> and </a:t>
            </a:r>
            <a:r>
              <a:rPr lang="en-US" dirty="0">
                <a:solidFill>
                  <a:schemeClr val="accent1">
                    <a:lumMod val="60000"/>
                    <a:lumOff val="40000"/>
                  </a:schemeClr>
                </a:solidFill>
              </a:rPr>
              <a:t>vertical</a:t>
            </a:r>
            <a:r>
              <a:rPr lang="en-US" dirty="0"/>
              <a:t>.</a:t>
            </a:r>
            <a:br>
              <a:rPr lang="en-GB" dirty="0"/>
            </a:br>
            <a:r>
              <a:rPr lang="en-GB" dirty="0">
                <a:solidFill>
                  <a:schemeClr val="accent1">
                    <a:lumMod val="60000"/>
                    <a:lumOff val="40000"/>
                  </a:schemeClr>
                </a:solidFill>
              </a:rPr>
              <a:t>Horizontal</a:t>
            </a:r>
            <a:r>
              <a:rPr lang="en-GB" dirty="0"/>
              <a:t> transitions happen consecutively during the day between home and other carers and settings.</a:t>
            </a:r>
            <a:br>
              <a:rPr lang="en-GB" dirty="0"/>
            </a:br>
            <a:r>
              <a:rPr lang="en-GB" dirty="0">
                <a:solidFill>
                  <a:schemeClr val="accent1">
                    <a:lumMod val="60000"/>
                    <a:lumOff val="40000"/>
                  </a:schemeClr>
                </a:solidFill>
              </a:rPr>
              <a:t>Vertical</a:t>
            </a:r>
            <a:r>
              <a:rPr lang="en-GB" dirty="0"/>
              <a:t> transitions are the milestones on the way to school and beyond.</a:t>
            </a:r>
          </a:p>
          <a:p>
            <a:endParaRPr lang="en-GB" dirty="0"/>
          </a:p>
          <a:p>
            <a:r>
              <a:rPr lang="en-GB" dirty="0"/>
              <a:t>‘Separation distress’ is something all children will feel, to varying degrees and is within children up until around the age of 7, sometimes beyond.  Therefore it is fundamental to ensure a smooth transition to school, as much as is possible.</a:t>
            </a:r>
          </a:p>
          <a:p>
            <a:endParaRPr lang="en-GB" dirty="0"/>
          </a:p>
          <a:p>
            <a:r>
              <a:rPr lang="en-GB" dirty="0"/>
              <a:t>The general ‘journey’ life presents children with, expects them to go through many transitions during their early years, in a period in which they are designed to resist it!  Starting school is a big change for children and we will support them as much as we can, to settle quickly and embrace their new change.</a:t>
            </a:r>
            <a:endParaRPr lang="en-US" dirty="0"/>
          </a:p>
        </p:txBody>
      </p:sp>
      <p:pic>
        <p:nvPicPr>
          <p:cNvPr id="4"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11029"/>
            <a:ext cx="3065927" cy="7971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D85B62-C75A-4971-B5D6-AEA915F217D4}"/>
              </a:ext>
            </a:extLst>
          </p:cNvPr>
          <p:cNvPicPr>
            <a:picLocks noChangeAspect="1"/>
          </p:cNvPicPr>
          <p:nvPr/>
        </p:nvPicPr>
        <p:blipFill>
          <a:blip r:embed="rId3"/>
          <a:stretch>
            <a:fillRect/>
          </a:stretch>
        </p:blipFill>
        <p:spPr>
          <a:xfrm>
            <a:off x="9661386" y="186996"/>
            <a:ext cx="2201578" cy="2053869"/>
          </a:xfrm>
          <a:prstGeom prst="rect">
            <a:avLst/>
          </a:prstGeom>
        </p:spPr>
      </p:pic>
    </p:spTree>
    <p:extLst>
      <p:ext uri="{BB962C8B-B14F-4D97-AF65-F5344CB8AC3E}">
        <p14:creationId xmlns:p14="http://schemas.microsoft.com/office/powerpoint/2010/main" val="48420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23645"/>
            <a:ext cx="8596668" cy="1320800"/>
          </a:xfrm>
        </p:spPr>
        <p:txBody>
          <a:bodyPr/>
          <a:lstStyle/>
          <a:p>
            <a:r>
              <a:rPr lang="en-GB" dirty="0"/>
              <a:t>To support the transition experience:</a:t>
            </a:r>
          </a:p>
        </p:txBody>
      </p:sp>
      <p:sp>
        <p:nvSpPr>
          <p:cNvPr id="3" name="Content Placeholder 2"/>
          <p:cNvSpPr>
            <a:spLocks noGrp="1"/>
          </p:cNvSpPr>
          <p:nvPr>
            <p:ph idx="1"/>
          </p:nvPr>
        </p:nvSpPr>
        <p:spPr>
          <a:xfrm>
            <a:off x="677334" y="1684045"/>
            <a:ext cx="8596668" cy="4704931"/>
          </a:xfrm>
        </p:spPr>
        <p:txBody>
          <a:bodyPr>
            <a:normAutofit/>
          </a:bodyPr>
          <a:lstStyle/>
          <a:p>
            <a:pPr marL="0" indent="0">
              <a:buNone/>
            </a:pPr>
            <a:r>
              <a:rPr lang="en-GB" sz="2200" dirty="0"/>
              <a:t>We will enable every child:</a:t>
            </a:r>
          </a:p>
          <a:p>
            <a:pPr marL="0" indent="0">
              <a:buNone/>
            </a:pPr>
            <a:r>
              <a:rPr lang="en-GB" sz="2200" dirty="0"/>
              <a:t>To feel a sense of belonging</a:t>
            </a:r>
          </a:p>
          <a:p>
            <a:pPr marL="0" indent="0">
              <a:buNone/>
            </a:pPr>
            <a:r>
              <a:rPr lang="en-GB" sz="2200" dirty="0"/>
              <a:t>To feel held in mind</a:t>
            </a:r>
          </a:p>
          <a:p>
            <a:pPr marL="0" indent="0">
              <a:buNone/>
            </a:pPr>
            <a:r>
              <a:rPr lang="en-GB" sz="2200" dirty="0"/>
              <a:t>To feel like a ‘fish in water’</a:t>
            </a:r>
          </a:p>
          <a:p>
            <a:pPr marL="0" indent="0">
              <a:buNone/>
            </a:pPr>
            <a:endParaRPr lang="en-GB" sz="2200" dirty="0"/>
          </a:p>
          <a:p>
            <a:pPr marL="0" indent="0">
              <a:buNone/>
            </a:pPr>
            <a:r>
              <a:rPr lang="en-GB" sz="2200" dirty="0"/>
              <a:t>All of which contribute to feelings of safety and unconditional acceptance which will enable them to feel:</a:t>
            </a:r>
          </a:p>
          <a:p>
            <a:pPr marL="0" indent="0">
              <a:buNone/>
            </a:pPr>
            <a:r>
              <a:rPr lang="en-GB" sz="2200" dirty="0"/>
              <a:t>Ready, willing and able to make the most of their new situation and to ‘hit the ground running’.	</a:t>
            </a:r>
          </a:p>
          <a:p>
            <a:pPr marL="0" indent="0">
              <a:buNone/>
            </a:pPr>
            <a:endParaRPr lang="en-GB" sz="2200" dirty="0"/>
          </a:p>
        </p:txBody>
      </p:sp>
      <p:pic>
        <p:nvPicPr>
          <p:cNvPr id="5"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39" y="175874"/>
            <a:ext cx="3065927" cy="797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6EBEEE-D7FE-445F-99E6-C26B4CC6DF25}"/>
              </a:ext>
            </a:extLst>
          </p:cNvPr>
          <p:cNvPicPr>
            <a:picLocks noChangeAspect="1"/>
          </p:cNvPicPr>
          <p:nvPr/>
        </p:nvPicPr>
        <p:blipFill>
          <a:blip r:embed="rId3"/>
          <a:stretch>
            <a:fillRect/>
          </a:stretch>
        </p:blipFill>
        <p:spPr>
          <a:xfrm>
            <a:off x="9661386" y="186996"/>
            <a:ext cx="2201578" cy="2053869"/>
          </a:xfrm>
          <a:prstGeom prst="rect">
            <a:avLst/>
          </a:prstGeom>
        </p:spPr>
      </p:pic>
    </p:spTree>
    <p:extLst>
      <p:ext uri="{BB962C8B-B14F-4D97-AF65-F5344CB8AC3E}">
        <p14:creationId xmlns:p14="http://schemas.microsoft.com/office/powerpoint/2010/main" val="61415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23645"/>
            <a:ext cx="8596668" cy="1320800"/>
          </a:xfrm>
        </p:spPr>
        <p:txBody>
          <a:bodyPr/>
          <a:lstStyle/>
          <a:p>
            <a:r>
              <a:rPr lang="en-GB" dirty="0"/>
              <a:t>Our transition programme:</a:t>
            </a:r>
          </a:p>
        </p:txBody>
      </p:sp>
      <p:pic>
        <p:nvPicPr>
          <p:cNvPr id="5"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39" y="175874"/>
            <a:ext cx="3065927" cy="797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6EBEEE-D7FE-445F-99E6-C26B4CC6DF25}"/>
              </a:ext>
            </a:extLst>
          </p:cNvPr>
          <p:cNvPicPr>
            <a:picLocks noChangeAspect="1"/>
          </p:cNvPicPr>
          <p:nvPr/>
        </p:nvPicPr>
        <p:blipFill>
          <a:blip r:embed="rId3"/>
          <a:stretch>
            <a:fillRect/>
          </a:stretch>
        </p:blipFill>
        <p:spPr>
          <a:xfrm>
            <a:off x="9661386" y="186996"/>
            <a:ext cx="2201578" cy="2053869"/>
          </a:xfrm>
          <a:prstGeom prst="rect">
            <a:avLst/>
          </a:prstGeom>
        </p:spPr>
      </p:pic>
      <p:sp>
        <p:nvSpPr>
          <p:cNvPr id="7" name="Content Placeholder 2">
            <a:extLst>
              <a:ext uri="{FF2B5EF4-FFF2-40B4-BE49-F238E27FC236}">
                <a16:creationId xmlns:a16="http://schemas.microsoft.com/office/drawing/2014/main" id="{4C7BF4EA-8623-4967-869B-BCD25B5ED6D4}"/>
              </a:ext>
            </a:extLst>
          </p:cNvPr>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a:solidFill>
                  <a:schemeClr val="accent1">
                    <a:lumMod val="60000"/>
                    <a:lumOff val="40000"/>
                  </a:schemeClr>
                </a:solidFill>
              </a:rPr>
              <a:t>Virtual home visits: </a:t>
            </a:r>
            <a:r>
              <a:rPr lang="en-US" sz="2200" dirty="0"/>
              <a:t>This enables your child (and you) to meet their Class Teacher and adults within their environment before starting school.  Talking to your child about the adults in school will help them to understand that they will be seeing us everyday, come September and will make us more familiar to them.</a:t>
            </a:r>
          </a:p>
          <a:p>
            <a:r>
              <a:rPr lang="en-US" sz="2200" dirty="0">
                <a:solidFill>
                  <a:schemeClr val="accent1">
                    <a:lumMod val="60000"/>
                    <a:lumOff val="40000"/>
                  </a:schemeClr>
                </a:solidFill>
              </a:rPr>
              <a:t>Settling in ‘open sessions: </a:t>
            </a:r>
            <a:r>
              <a:rPr lang="en-US" sz="2200" dirty="0"/>
              <a:t>These will provide your child with the opportunity to meet their new class friends and meet the adults, this time in person, prior to school starting.</a:t>
            </a:r>
          </a:p>
        </p:txBody>
      </p:sp>
    </p:spTree>
    <p:extLst>
      <p:ext uri="{BB962C8B-B14F-4D97-AF65-F5344CB8AC3E}">
        <p14:creationId xmlns:p14="http://schemas.microsoft.com/office/powerpoint/2010/main" val="301920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23645"/>
            <a:ext cx="8596668" cy="1320800"/>
          </a:xfrm>
        </p:spPr>
        <p:txBody>
          <a:bodyPr/>
          <a:lstStyle/>
          <a:p>
            <a:r>
              <a:rPr lang="en-GB" dirty="0"/>
              <a:t>Our transition programme (continued):</a:t>
            </a:r>
          </a:p>
        </p:txBody>
      </p:sp>
      <p:pic>
        <p:nvPicPr>
          <p:cNvPr id="5"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39" y="175874"/>
            <a:ext cx="3065927" cy="797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6EBEEE-D7FE-445F-99E6-C26B4CC6DF25}"/>
              </a:ext>
            </a:extLst>
          </p:cNvPr>
          <p:cNvPicPr>
            <a:picLocks noChangeAspect="1"/>
          </p:cNvPicPr>
          <p:nvPr/>
        </p:nvPicPr>
        <p:blipFill>
          <a:blip r:embed="rId3"/>
          <a:stretch>
            <a:fillRect/>
          </a:stretch>
        </p:blipFill>
        <p:spPr>
          <a:xfrm>
            <a:off x="9661386" y="186996"/>
            <a:ext cx="2201578" cy="2053869"/>
          </a:xfrm>
          <a:prstGeom prst="rect">
            <a:avLst/>
          </a:prstGeom>
        </p:spPr>
      </p:pic>
      <p:sp>
        <p:nvSpPr>
          <p:cNvPr id="7" name="Content Placeholder 2">
            <a:extLst>
              <a:ext uri="{FF2B5EF4-FFF2-40B4-BE49-F238E27FC236}">
                <a16:creationId xmlns:a16="http://schemas.microsoft.com/office/drawing/2014/main" id="{4C7BF4EA-8623-4967-869B-BCD25B5ED6D4}"/>
              </a:ext>
            </a:extLst>
          </p:cNvPr>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a:solidFill>
                  <a:schemeClr val="accent1">
                    <a:lumMod val="60000"/>
                    <a:lumOff val="40000"/>
                  </a:schemeClr>
                </a:solidFill>
              </a:rPr>
              <a:t>Phased induction to school: </a:t>
            </a:r>
            <a:r>
              <a:rPr lang="en-US" sz="2200" dirty="0"/>
              <a:t>During the first week of school, your child will be welcomed in through a scaffolded approach, building up the length of sessions throughout the week.  This approach has been very successful for our children in the past and supports a smooth transition into school and, more importantly, gives them lots of opportunities to meet their friends and teachers in their environment in a relaxed and calm way.</a:t>
            </a:r>
          </a:p>
        </p:txBody>
      </p:sp>
    </p:spTree>
    <p:extLst>
      <p:ext uri="{BB962C8B-B14F-4D97-AF65-F5344CB8AC3E}">
        <p14:creationId xmlns:p14="http://schemas.microsoft.com/office/powerpoint/2010/main" val="100508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73016"/>
            <a:ext cx="8596668" cy="1320800"/>
          </a:xfrm>
        </p:spPr>
        <p:txBody>
          <a:bodyPr/>
          <a:lstStyle/>
          <a:p>
            <a:r>
              <a:rPr lang="en-GB" dirty="0"/>
              <a:t>Our transition programme (continued):</a:t>
            </a:r>
          </a:p>
        </p:txBody>
      </p:sp>
      <p:pic>
        <p:nvPicPr>
          <p:cNvPr id="5"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39" y="175874"/>
            <a:ext cx="3065927" cy="797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6EBEEE-D7FE-445F-99E6-C26B4CC6DF25}"/>
              </a:ext>
            </a:extLst>
          </p:cNvPr>
          <p:cNvPicPr>
            <a:picLocks noChangeAspect="1"/>
          </p:cNvPicPr>
          <p:nvPr/>
        </p:nvPicPr>
        <p:blipFill>
          <a:blip r:embed="rId3"/>
          <a:stretch>
            <a:fillRect/>
          </a:stretch>
        </p:blipFill>
        <p:spPr>
          <a:xfrm>
            <a:off x="9661386" y="186996"/>
            <a:ext cx="2201578" cy="2053869"/>
          </a:xfrm>
          <a:prstGeom prst="rect">
            <a:avLst/>
          </a:prstGeom>
        </p:spPr>
      </p:pic>
      <p:sp>
        <p:nvSpPr>
          <p:cNvPr id="7" name="Content Placeholder 2">
            <a:extLst>
              <a:ext uri="{FF2B5EF4-FFF2-40B4-BE49-F238E27FC236}">
                <a16:creationId xmlns:a16="http://schemas.microsoft.com/office/drawing/2014/main" id="{4C7BF4EA-8623-4967-869B-BCD25B5ED6D4}"/>
              </a:ext>
            </a:extLst>
          </p:cNvPr>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2200" dirty="0"/>
          </a:p>
        </p:txBody>
      </p:sp>
      <p:graphicFrame>
        <p:nvGraphicFramePr>
          <p:cNvPr id="3" name="Table 2">
            <a:extLst>
              <a:ext uri="{FF2B5EF4-FFF2-40B4-BE49-F238E27FC236}">
                <a16:creationId xmlns:a16="http://schemas.microsoft.com/office/drawing/2014/main" id="{65650BD1-F705-4503-B38D-272C74089EF1}"/>
              </a:ext>
            </a:extLst>
          </p:cNvPr>
          <p:cNvGraphicFramePr>
            <a:graphicFrameLocks noGrp="1"/>
          </p:cNvGraphicFramePr>
          <p:nvPr>
            <p:extLst>
              <p:ext uri="{D42A27DB-BD31-4B8C-83A1-F6EECF244321}">
                <p14:modId xmlns:p14="http://schemas.microsoft.com/office/powerpoint/2010/main" val="3921469867"/>
              </p:ext>
            </p:extLst>
          </p:nvPr>
        </p:nvGraphicFramePr>
        <p:xfrm>
          <a:off x="1159282" y="2160588"/>
          <a:ext cx="9031640" cy="3724394"/>
        </p:xfrm>
        <a:graphic>
          <a:graphicData uri="http://schemas.openxmlformats.org/drawingml/2006/table">
            <a:tbl>
              <a:tblPr firstRow="1" firstCol="1" bandRow="1">
                <a:tableStyleId>{5C22544A-7EE6-4342-B048-85BDC9FD1C3A}</a:tableStyleId>
              </a:tblPr>
              <a:tblGrid>
                <a:gridCol w="4515820">
                  <a:extLst>
                    <a:ext uri="{9D8B030D-6E8A-4147-A177-3AD203B41FA5}">
                      <a16:colId xmlns:a16="http://schemas.microsoft.com/office/drawing/2014/main" val="3247167735"/>
                    </a:ext>
                  </a:extLst>
                </a:gridCol>
                <a:gridCol w="4515820">
                  <a:extLst>
                    <a:ext uri="{9D8B030D-6E8A-4147-A177-3AD203B41FA5}">
                      <a16:colId xmlns:a16="http://schemas.microsoft.com/office/drawing/2014/main" val="2123658690"/>
                    </a:ext>
                  </a:extLst>
                </a:gridCol>
              </a:tblGrid>
              <a:tr h="1255300">
                <a:tc>
                  <a:txBody>
                    <a:bodyPr/>
                    <a:lstStyle/>
                    <a:p>
                      <a:pPr>
                        <a:lnSpc>
                          <a:spcPct val="115000"/>
                        </a:lnSpc>
                        <a:spcAft>
                          <a:spcPts val="0"/>
                        </a:spcAft>
                      </a:pPr>
                      <a:r>
                        <a:rPr lang="en-GB" sz="2200" dirty="0">
                          <a:effectLst/>
                        </a:rPr>
                        <a:t>Monday 7</a:t>
                      </a:r>
                      <a:r>
                        <a:rPr lang="en-GB" sz="2200" baseline="30000" dirty="0">
                          <a:effectLst/>
                        </a:rPr>
                        <a:t>th</a:t>
                      </a:r>
                      <a:r>
                        <a:rPr lang="en-GB" sz="2200" dirty="0">
                          <a:effectLst/>
                        </a:rPr>
                        <a:t> and Tuesday 8</a:t>
                      </a:r>
                      <a:r>
                        <a:rPr lang="en-GB" sz="2200" baseline="30000" dirty="0">
                          <a:effectLst/>
                        </a:rPr>
                        <a:t>th</a:t>
                      </a:r>
                      <a:r>
                        <a:rPr lang="en-GB" sz="2200" dirty="0">
                          <a:effectLst/>
                        </a:rPr>
                        <a:t> September</a:t>
                      </a:r>
                      <a:endParaRPr lang="en-GB"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r>
                        <a:rPr lang="en-GB" sz="2200">
                          <a:effectLst/>
                        </a:rPr>
                        <a:t>Morning only (8.30 – 11.30)</a:t>
                      </a:r>
                      <a:endParaRPr lang="en-GB"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43185347"/>
                  </a:ext>
                </a:extLst>
              </a:tr>
              <a:tr h="1255300">
                <a:tc>
                  <a:txBody>
                    <a:bodyPr/>
                    <a:lstStyle/>
                    <a:p>
                      <a:pPr>
                        <a:lnSpc>
                          <a:spcPct val="115000"/>
                        </a:lnSpc>
                        <a:spcAft>
                          <a:spcPts val="0"/>
                        </a:spcAft>
                      </a:pPr>
                      <a:r>
                        <a:rPr lang="en-GB" sz="2200" dirty="0">
                          <a:solidFill>
                            <a:sysClr val="windowText" lastClr="000000"/>
                          </a:solidFill>
                          <a:effectLst/>
                        </a:rPr>
                        <a:t>Wednesday 9</a:t>
                      </a:r>
                      <a:r>
                        <a:rPr lang="en-GB" sz="2200" baseline="30000" dirty="0">
                          <a:solidFill>
                            <a:sysClr val="windowText" lastClr="000000"/>
                          </a:solidFill>
                          <a:effectLst/>
                        </a:rPr>
                        <a:t>th</a:t>
                      </a:r>
                      <a:r>
                        <a:rPr lang="en-GB" sz="2200" dirty="0">
                          <a:solidFill>
                            <a:sysClr val="windowText" lastClr="000000"/>
                          </a:solidFill>
                          <a:effectLst/>
                        </a:rPr>
                        <a:t> and Thursday 10</a:t>
                      </a:r>
                      <a:r>
                        <a:rPr lang="en-GB" sz="2200" baseline="30000" dirty="0">
                          <a:solidFill>
                            <a:sysClr val="windowText" lastClr="000000"/>
                          </a:solidFill>
                          <a:effectLst/>
                        </a:rPr>
                        <a:t>th</a:t>
                      </a:r>
                      <a:r>
                        <a:rPr lang="en-GB" sz="2200" dirty="0">
                          <a:solidFill>
                            <a:sysClr val="windowText" lastClr="000000"/>
                          </a:solidFill>
                          <a:effectLst/>
                        </a:rPr>
                        <a:t> September</a:t>
                      </a:r>
                      <a:endParaRPr lang="en-GB" sz="22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a:lnSpc>
                          <a:spcPct val="115000"/>
                        </a:lnSpc>
                        <a:spcAft>
                          <a:spcPts val="0"/>
                        </a:spcAft>
                      </a:pPr>
                      <a:r>
                        <a:rPr lang="en-GB" sz="2200" dirty="0">
                          <a:effectLst/>
                        </a:rPr>
                        <a:t>Morning and lunch (8.30 – 12.30)</a:t>
                      </a:r>
                      <a:endParaRPr lang="en-GB"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3235480731"/>
                  </a:ext>
                </a:extLst>
              </a:tr>
              <a:tr h="606897">
                <a:tc>
                  <a:txBody>
                    <a:bodyPr/>
                    <a:lstStyle/>
                    <a:p>
                      <a:pPr>
                        <a:lnSpc>
                          <a:spcPct val="115000"/>
                        </a:lnSpc>
                        <a:spcAft>
                          <a:spcPts val="0"/>
                        </a:spcAft>
                      </a:pPr>
                      <a:r>
                        <a:rPr lang="en-GB" sz="2200">
                          <a:solidFill>
                            <a:sysClr val="windowText" lastClr="000000"/>
                          </a:solidFill>
                          <a:effectLst/>
                        </a:rPr>
                        <a:t>Friday 11</a:t>
                      </a:r>
                      <a:r>
                        <a:rPr lang="en-GB" sz="2200" baseline="30000">
                          <a:solidFill>
                            <a:sysClr val="windowText" lastClr="000000"/>
                          </a:solidFill>
                          <a:effectLst/>
                        </a:rPr>
                        <a:t>th</a:t>
                      </a:r>
                      <a:r>
                        <a:rPr lang="en-GB" sz="2200">
                          <a:solidFill>
                            <a:sysClr val="windowText" lastClr="000000"/>
                          </a:solidFill>
                          <a:effectLst/>
                        </a:rPr>
                        <a:t> September</a:t>
                      </a:r>
                      <a:endParaRPr lang="en-GB" sz="22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a:lnSpc>
                          <a:spcPct val="115000"/>
                        </a:lnSpc>
                        <a:spcAft>
                          <a:spcPts val="0"/>
                        </a:spcAft>
                      </a:pPr>
                      <a:r>
                        <a:rPr lang="en-GB" sz="2200">
                          <a:effectLst/>
                        </a:rPr>
                        <a:t>All day (8.30 – 3.30)</a:t>
                      </a:r>
                      <a:endParaRPr lang="en-GB" sz="2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2499129391"/>
                  </a:ext>
                </a:extLst>
              </a:tr>
              <a:tr h="606897">
                <a:tc>
                  <a:txBody>
                    <a:bodyPr/>
                    <a:lstStyle/>
                    <a:p>
                      <a:pPr>
                        <a:lnSpc>
                          <a:spcPct val="115000"/>
                        </a:lnSpc>
                        <a:spcAft>
                          <a:spcPts val="0"/>
                        </a:spcAft>
                      </a:pPr>
                      <a:r>
                        <a:rPr lang="en-GB" sz="2200" dirty="0">
                          <a:solidFill>
                            <a:sysClr val="windowText" lastClr="000000"/>
                          </a:solidFill>
                          <a:effectLst/>
                        </a:rPr>
                        <a:t>From Monday 14</a:t>
                      </a:r>
                      <a:r>
                        <a:rPr lang="en-GB" sz="2200" baseline="30000" dirty="0">
                          <a:solidFill>
                            <a:sysClr val="windowText" lastClr="000000"/>
                          </a:solidFill>
                          <a:effectLst/>
                        </a:rPr>
                        <a:t>th</a:t>
                      </a:r>
                      <a:r>
                        <a:rPr lang="en-GB" sz="2200" dirty="0">
                          <a:solidFill>
                            <a:sysClr val="windowText" lastClr="000000"/>
                          </a:solidFill>
                          <a:effectLst/>
                        </a:rPr>
                        <a:t> September</a:t>
                      </a:r>
                      <a:endParaRPr lang="en-GB" sz="22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tc>
                  <a:txBody>
                    <a:bodyPr/>
                    <a:lstStyle/>
                    <a:p>
                      <a:pPr>
                        <a:lnSpc>
                          <a:spcPct val="115000"/>
                        </a:lnSpc>
                        <a:spcAft>
                          <a:spcPts val="0"/>
                        </a:spcAft>
                      </a:pPr>
                      <a:r>
                        <a:rPr lang="en-GB" sz="2200" dirty="0">
                          <a:effectLst/>
                        </a:rPr>
                        <a:t>Usual school hours (8.30-3.30)</a:t>
                      </a:r>
                      <a:endParaRPr lang="en-GB" sz="2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3994681912"/>
                  </a:ext>
                </a:extLst>
              </a:tr>
            </a:tbl>
          </a:graphicData>
        </a:graphic>
      </p:graphicFrame>
    </p:spTree>
    <p:extLst>
      <p:ext uri="{BB962C8B-B14F-4D97-AF65-F5344CB8AC3E}">
        <p14:creationId xmlns:p14="http://schemas.microsoft.com/office/powerpoint/2010/main" val="311079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irfields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83" y="220421"/>
            <a:ext cx="3065927" cy="7971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8440A1F-D8A4-4262-8D3A-7C8C6FE84D45}"/>
              </a:ext>
            </a:extLst>
          </p:cNvPr>
          <p:cNvSpPr>
            <a:spLocks noGrp="1"/>
          </p:cNvSpPr>
          <p:nvPr>
            <p:ph type="title"/>
          </p:nvPr>
        </p:nvSpPr>
        <p:spPr>
          <a:xfrm>
            <a:off x="677334" y="1023645"/>
            <a:ext cx="8596668" cy="1320800"/>
          </a:xfrm>
        </p:spPr>
        <p:txBody>
          <a:bodyPr/>
          <a:lstStyle/>
          <a:p>
            <a:r>
              <a:rPr lang="en-GB" dirty="0"/>
              <a:t>Ongoing support:</a:t>
            </a:r>
          </a:p>
        </p:txBody>
      </p:sp>
      <p:sp>
        <p:nvSpPr>
          <p:cNvPr id="6" name="Content Placeholder 2">
            <a:extLst>
              <a:ext uri="{FF2B5EF4-FFF2-40B4-BE49-F238E27FC236}">
                <a16:creationId xmlns:a16="http://schemas.microsoft.com/office/drawing/2014/main" id="{49A6DBD8-3B8A-4DD9-8C59-9B4FB3438380}"/>
              </a:ext>
            </a:extLst>
          </p:cNvPr>
          <p:cNvSpPr txBox="1">
            <a:spLocks/>
          </p:cNvSpPr>
          <p:nvPr/>
        </p:nvSpPr>
        <p:spPr>
          <a:xfrm>
            <a:off x="677334" y="2160589"/>
            <a:ext cx="8596668" cy="3880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dirty="0">
                <a:solidFill>
                  <a:schemeClr val="accent1">
                    <a:lumMod val="60000"/>
                    <a:lumOff val="40000"/>
                  </a:schemeClr>
                </a:solidFill>
              </a:rPr>
              <a:t>Home – School communication: </a:t>
            </a:r>
            <a:r>
              <a:rPr lang="en-US" sz="2200" dirty="0">
                <a:solidFill>
                  <a:schemeClr val="tx1"/>
                </a:solidFill>
              </a:rPr>
              <a:t>While we recommend that dropping children off to school in the morning is a swift and smooth transition, communication between adults is important from the beginning.  There are many factors that may impact your child on a day to day basis, for example not eating breakfast, an interrupted night’s sleep, a disagreement with a family member etc.  By making us aware of these, will enable us to support your child better throughout the day.  Likewise, if your child has had a difficult day, we will make you aware of this – and will also communicate the good days too!</a:t>
            </a:r>
          </a:p>
          <a:p>
            <a:r>
              <a:rPr lang="en-US" sz="2200" dirty="0">
                <a:solidFill>
                  <a:schemeClr val="accent1">
                    <a:lumMod val="60000"/>
                    <a:lumOff val="40000"/>
                  </a:schemeClr>
                </a:solidFill>
              </a:rPr>
              <a:t>EEXAT: </a:t>
            </a:r>
            <a:r>
              <a:rPr lang="en-US" sz="2200" dirty="0">
                <a:solidFill>
                  <a:schemeClr val="tx1"/>
                </a:solidFill>
              </a:rPr>
              <a:t>We use an online tool (more information will follow once your child has started with us) to send observations home on a weekly basis.  This provides you with an insight into the experiences your child has at school and provides you with a talking point.</a:t>
            </a:r>
          </a:p>
        </p:txBody>
      </p:sp>
      <p:pic>
        <p:nvPicPr>
          <p:cNvPr id="7" name="Picture 6">
            <a:extLst>
              <a:ext uri="{FF2B5EF4-FFF2-40B4-BE49-F238E27FC236}">
                <a16:creationId xmlns:a16="http://schemas.microsoft.com/office/drawing/2014/main" id="{EB1C0D8D-9F11-4D9E-A8A4-989816A4EB95}"/>
              </a:ext>
            </a:extLst>
          </p:cNvPr>
          <p:cNvPicPr>
            <a:picLocks noChangeAspect="1"/>
          </p:cNvPicPr>
          <p:nvPr/>
        </p:nvPicPr>
        <p:blipFill>
          <a:blip r:embed="rId3"/>
          <a:stretch>
            <a:fillRect/>
          </a:stretch>
        </p:blipFill>
        <p:spPr>
          <a:xfrm>
            <a:off x="9661386" y="186996"/>
            <a:ext cx="2201578" cy="2053869"/>
          </a:xfrm>
          <a:prstGeom prst="rect">
            <a:avLst/>
          </a:prstGeom>
        </p:spPr>
      </p:pic>
    </p:spTree>
    <p:extLst>
      <p:ext uri="{BB962C8B-B14F-4D97-AF65-F5344CB8AC3E}">
        <p14:creationId xmlns:p14="http://schemas.microsoft.com/office/powerpoint/2010/main" val="355206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7625A2-B528-451B-8D15-005E84C08018}"/>
              </a:ext>
            </a:extLst>
          </p:cNvPr>
          <p:cNvPicPr>
            <a:picLocks noChangeAspect="1"/>
          </p:cNvPicPr>
          <p:nvPr/>
        </p:nvPicPr>
        <p:blipFill>
          <a:blip r:embed="rId2"/>
          <a:stretch>
            <a:fillRect/>
          </a:stretch>
        </p:blipFill>
        <p:spPr>
          <a:xfrm>
            <a:off x="9661386" y="186996"/>
            <a:ext cx="2201578" cy="2053869"/>
          </a:xfrm>
          <a:prstGeom prst="rect">
            <a:avLst/>
          </a:prstGeom>
        </p:spPr>
      </p:pic>
      <p:pic>
        <p:nvPicPr>
          <p:cNvPr id="4" name="Picture 2" descr="Fairfields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83" y="220421"/>
            <a:ext cx="3065927" cy="7971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8440A1F-D8A4-4262-8D3A-7C8C6FE84D45}"/>
              </a:ext>
            </a:extLst>
          </p:cNvPr>
          <p:cNvSpPr>
            <a:spLocks noGrp="1"/>
          </p:cNvSpPr>
          <p:nvPr>
            <p:ph type="title"/>
          </p:nvPr>
        </p:nvSpPr>
        <p:spPr>
          <a:xfrm>
            <a:off x="677334" y="1023645"/>
            <a:ext cx="8596668" cy="1320800"/>
          </a:xfrm>
        </p:spPr>
        <p:txBody>
          <a:bodyPr/>
          <a:lstStyle/>
          <a:p>
            <a:r>
              <a:rPr lang="en-GB" dirty="0"/>
              <a:t>A typical day:</a:t>
            </a:r>
          </a:p>
        </p:txBody>
      </p:sp>
      <p:sp>
        <p:nvSpPr>
          <p:cNvPr id="6" name="Content Placeholder 2">
            <a:extLst>
              <a:ext uri="{FF2B5EF4-FFF2-40B4-BE49-F238E27FC236}">
                <a16:creationId xmlns:a16="http://schemas.microsoft.com/office/drawing/2014/main" id="{49A6DBD8-3B8A-4DD9-8C59-9B4FB3438380}"/>
              </a:ext>
            </a:extLst>
          </p:cNvPr>
          <p:cNvSpPr txBox="1">
            <a:spLocks/>
          </p:cNvSpPr>
          <p:nvPr/>
        </p:nvSpPr>
        <p:spPr>
          <a:xfrm>
            <a:off x="473860" y="1763752"/>
            <a:ext cx="10168858" cy="490725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400" dirty="0"/>
              <a:t>The Early Years Foundation Stage (EYFS) at Fairfields Primary School provides children with the opportunities to experience the best possible start to their education and future years at school.  Through grasping opportunities in </a:t>
            </a:r>
            <a:r>
              <a:rPr lang="en-GB" sz="2400" dirty="0">
                <a:solidFill>
                  <a:schemeClr val="accent1">
                    <a:lumMod val="60000"/>
                    <a:lumOff val="40000"/>
                  </a:schemeClr>
                </a:solidFill>
              </a:rPr>
              <a:t>child-initiated learning</a:t>
            </a:r>
            <a:r>
              <a:rPr lang="en-GB" sz="2400" dirty="0"/>
              <a:t>, partnered with direct teaching, children build a solid foundation to build on as they progress through their journey in KS1 education and beyond.</a:t>
            </a:r>
          </a:p>
          <a:p>
            <a:r>
              <a:rPr lang="en-GB" sz="2400" dirty="0">
                <a:solidFill>
                  <a:schemeClr val="accent1">
                    <a:lumMod val="60000"/>
                    <a:lumOff val="40000"/>
                  </a:schemeClr>
                </a:solidFill>
              </a:rPr>
              <a:t>Short adult-led sessions daily</a:t>
            </a:r>
            <a:r>
              <a:rPr lang="en-GB" sz="2400" dirty="0"/>
              <a:t>: sentence building (based on a book); Read Write Inc phonics sessions – which will ultimately be grouped vertically across the school to support children learning at all paces and finally a maths session using concrete resources, pictorial representations and abstract ideas (a mastery approach).</a:t>
            </a:r>
          </a:p>
          <a:p>
            <a:r>
              <a:rPr lang="en-GB" sz="2400" dirty="0"/>
              <a:t>Our </a:t>
            </a:r>
            <a:r>
              <a:rPr lang="en-GB" sz="2400" dirty="0">
                <a:solidFill>
                  <a:schemeClr val="accent1">
                    <a:lumMod val="60000"/>
                    <a:lumOff val="40000"/>
                  </a:schemeClr>
                </a:solidFill>
              </a:rPr>
              <a:t>learning environment </a:t>
            </a:r>
            <a:r>
              <a:rPr lang="en-GB" sz="2400" dirty="0"/>
              <a:t>and invitations to play are created around topics and interests of the children, where we encourage exploration and play, then ‘hop on’ to learning opportunities to develop and deepen understanding.  This is called child-initiated learning, but the children will come to understand it as </a:t>
            </a:r>
            <a:r>
              <a:rPr lang="en-GB" sz="2400" dirty="0">
                <a:solidFill>
                  <a:schemeClr val="accent1">
                    <a:lumMod val="60000"/>
                    <a:lumOff val="40000"/>
                  </a:schemeClr>
                </a:solidFill>
              </a:rPr>
              <a:t>independent learning</a:t>
            </a:r>
            <a:r>
              <a:rPr lang="en-GB" sz="2400" dirty="0"/>
              <a:t>.  Furthermore, during these sessions, we encourage children to challenge themselves to deepen and extend learning taught during the ‘adult-led’ sessions.</a:t>
            </a:r>
          </a:p>
          <a:p>
            <a:endParaRPr lang="en-US" sz="2200" dirty="0">
              <a:solidFill>
                <a:schemeClr val="tx1"/>
              </a:solidFill>
            </a:endParaRPr>
          </a:p>
        </p:txBody>
      </p:sp>
    </p:spTree>
    <p:extLst>
      <p:ext uri="{BB962C8B-B14F-4D97-AF65-F5344CB8AC3E}">
        <p14:creationId xmlns:p14="http://schemas.microsoft.com/office/powerpoint/2010/main" val="2824834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78" y="973016"/>
            <a:ext cx="8596668" cy="1320800"/>
          </a:xfrm>
        </p:spPr>
        <p:txBody>
          <a:bodyPr/>
          <a:lstStyle/>
          <a:p>
            <a:r>
              <a:rPr lang="en-GB" dirty="0"/>
              <a:t>A typical timetable:</a:t>
            </a:r>
          </a:p>
        </p:txBody>
      </p:sp>
      <p:pic>
        <p:nvPicPr>
          <p:cNvPr id="6" name="Picture 5">
            <a:extLst>
              <a:ext uri="{FF2B5EF4-FFF2-40B4-BE49-F238E27FC236}">
                <a16:creationId xmlns:a16="http://schemas.microsoft.com/office/drawing/2014/main" id="{412DB313-08AC-49BF-BBAE-62F56A1FCBE4}"/>
              </a:ext>
            </a:extLst>
          </p:cNvPr>
          <p:cNvPicPr>
            <a:picLocks noChangeAspect="1"/>
          </p:cNvPicPr>
          <p:nvPr/>
        </p:nvPicPr>
        <p:blipFill>
          <a:blip r:embed="rId2"/>
          <a:stretch>
            <a:fillRect/>
          </a:stretch>
        </p:blipFill>
        <p:spPr>
          <a:xfrm>
            <a:off x="242801" y="2045728"/>
            <a:ext cx="11467857" cy="4636398"/>
          </a:xfrm>
          <a:prstGeom prst="rect">
            <a:avLst/>
          </a:prstGeom>
        </p:spPr>
      </p:pic>
      <p:pic>
        <p:nvPicPr>
          <p:cNvPr id="7" name="Picture 2" descr="Fairfields Primary School">
            <a:extLst>
              <a:ext uri="{FF2B5EF4-FFF2-40B4-BE49-F238E27FC236}">
                <a16:creationId xmlns:a16="http://schemas.microsoft.com/office/drawing/2014/main" id="{FD8B5C2E-5FC0-4976-B0D5-6F7BD089F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39" y="175874"/>
            <a:ext cx="3065927" cy="797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E405C4-9AA5-497E-ADF2-6678162045C4}"/>
              </a:ext>
            </a:extLst>
          </p:cNvPr>
          <p:cNvPicPr>
            <a:picLocks noChangeAspect="1"/>
          </p:cNvPicPr>
          <p:nvPr/>
        </p:nvPicPr>
        <p:blipFill>
          <a:blip r:embed="rId4"/>
          <a:stretch>
            <a:fillRect/>
          </a:stretch>
        </p:blipFill>
        <p:spPr>
          <a:xfrm>
            <a:off x="10060232" y="38089"/>
            <a:ext cx="2004329" cy="1869854"/>
          </a:xfrm>
          <a:prstGeom prst="rect">
            <a:avLst/>
          </a:prstGeom>
        </p:spPr>
      </p:pic>
    </p:spTree>
    <p:extLst>
      <p:ext uri="{BB962C8B-B14F-4D97-AF65-F5344CB8AC3E}">
        <p14:creationId xmlns:p14="http://schemas.microsoft.com/office/powerpoint/2010/main" val="2588611963"/>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2F71E9E73CCA448A5A3457DA3ABC80" ma:contentTypeVersion="13" ma:contentTypeDescription="Create a new document." ma:contentTypeScope="" ma:versionID="27555b87b016abc56757f034ee4e62b2">
  <xsd:schema xmlns:xsd="http://www.w3.org/2001/XMLSchema" xmlns:xs="http://www.w3.org/2001/XMLSchema" xmlns:p="http://schemas.microsoft.com/office/2006/metadata/properties" xmlns:ns3="ef16697f-f14e-4724-b812-bfdf459a025b" xmlns:ns4="2ac0e893-552c-4b9c-9ea6-03ca7088f76c" targetNamespace="http://schemas.microsoft.com/office/2006/metadata/properties" ma:root="true" ma:fieldsID="97409e36326a5571bd9f8b17fc676e97" ns3:_="" ns4:_="">
    <xsd:import namespace="ef16697f-f14e-4724-b812-bfdf459a025b"/>
    <xsd:import namespace="2ac0e893-552c-4b9c-9ea6-03ca7088f76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6697f-f14e-4724-b812-bfdf459a025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c0e893-552c-4b9c-9ea6-03ca7088f76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9873AB-3D0A-45D7-B2A1-05ADD0F732F1}">
  <ds:schemaRefs>
    <ds:schemaRef ds:uri="2ac0e893-552c-4b9c-9ea6-03ca7088f76c"/>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ef16697f-f14e-4724-b812-bfdf459a025b"/>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039E871-A1E1-4F0E-BE81-0E321A4C8EE4}">
  <ds:schemaRefs>
    <ds:schemaRef ds:uri="http://schemas.microsoft.com/sharepoint/v3/contenttype/forms"/>
  </ds:schemaRefs>
</ds:datastoreItem>
</file>

<file path=customXml/itemProps3.xml><?xml version="1.0" encoding="utf-8"?>
<ds:datastoreItem xmlns:ds="http://schemas.openxmlformats.org/officeDocument/2006/customXml" ds:itemID="{E21F6FDD-1DEB-41C6-A17C-78DCC20B4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16697f-f14e-4724-b812-bfdf459a025b"/>
    <ds:schemaRef ds:uri="2ac0e893-552c-4b9c-9ea6-03ca7088f7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239</TotalTime>
  <Words>922</Words>
  <Application>Microsoft Office PowerPoint</Application>
  <PresentationFormat>Widescreen</PresentationFormat>
  <Paragraphs>46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Trebuchet MS</vt:lpstr>
      <vt:lpstr>Wingdings 3</vt:lpstr>
      <vt:lpstr>Facet</vt:lpstr>
      <vt:lpstr>Fairfields Primary School Early Years Foundation Stage –  Transition  and Induction</vt:lpstr>
      <vt:lpstr>Transitions  </vt:lpstr>
      <vt:lpstr>To support the transition experience:</vt:lpstr>
      <vt:lpstr>Our transition programme:</vt:lpstr>
      <vt:lpstr>Our transition programme (continued):</vt:lpstr>
      <vt:lpstr>Our transition programme (continued):</vt:lpstr>
      <vt:lpstr>Ongoing support:</vt:lpstr>
      <vt:lpstr>A typical day:</vt:lpstr>
      <vt:lpstr>A typical timetable:</vt:lpstr>
      <vt:lpstr>In the Autumn Term (parent information events): </vt:lpstr>
      <vt:lpstr>Question and Answer Session</vt:lpstr>
    </vt:vector>
  </TitlesOfParts>
  <Company>Fairfields Primary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Fairfields Primary School Early Years Foundation Stage</dc:title>
  <dc:creator>Emily Castle</dc:creator>
  <cp:lastModifiedBy>Marilyn Evans</cp:lastModifiedBy>
  <cp:revision>19</cp:revision>
  <dcterms:created xsi:type="dcterms:W3CDTF">2018-11-28T15:51:20Z</dcterms:created>
  <dcterms:modified xsi:type="dcterms:W3CDTF">2020-07-02T13:29:39Z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0x010100132F71E9E73CCA448A5A3457DA3ABC80</vt:lpwstr>
  </property>
</Properties>
</file>